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9"/>
  </p:notesMasterIdLst>
  <p:sldIdLst>
    <p:sldId id="256" r:id="rId2"/>
    <p:sldId id="258" r:id="rId3"/>
    <p:sldId id="257" r:id="rId4"/>
    <p:sldId id="266" r:id="rId5"/>
    <p:sldId id="267" r:id="rId6"/>
    <p:sldId id="269" r:id="rId7"/>
    <p:sldId id="270" r:id="rId8"/>
    <p:sldId id="274" r:id="rId9"/>
    <p:sldId id="260" r:id="rId10"/>
    <p:sldId id="261" r:id="rId11"/>
    <p:sldId id="262" r:id="rId12"/>
    <p:sldId id="263" r:id="rId13"/>
    <p:sldId id="264" r:id="rId14"/>
    <p:sldId id="265" r:id="rId15"/>
    <p:sldId id="273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DFEC7-F045-4DEC-8278-3A7F0D201DF4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617EA-945A-482D-94EE-B6F70E2BD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54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617EA-945A-482D-94EE-B6F70E2BD4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16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617EA-945A-482D-94EE-B6F70E2BD4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4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83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15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6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62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4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10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65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1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8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7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2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1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2B2F2A-E978-4C5B-A691-FFBCB7B1D9A8}" type="datetimeFigureOut">
              <a:rPr lang="en-US" smtClean="0"/>
              <a:t>25-May-24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1FE02-6E76-4337-9B7E-F6412477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50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F0E2-C38C-3DB5-0B62-CB26CA805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Plenopticam - Aplicație a fotografiei cu c</a:t>
            </a:r>
            <a:r>
              <a:rPr lang="ro-RO" sz="4400" dirty="0">
                <a:latin typeface="Arial" panose="020B0604020202020204" pitchFamily="34" charset="0"/>
                <a:cs typeface="Arial" panose="020B0604020202020204" pitchFamily="34" charset="0"/>
              </a:rPr>
              <a:t>â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mp de lumină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084F3-C999-4B51-D28C-220843B41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Marica Octavian-Florin, Ti</a:t>
            </a:r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țu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Alex-Costin, Vlăsceanu Vlad-Eugen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5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6BD8-F389-A9BF-342A-73A7B98D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393290"/>
            <a:ext cx="9404723" cy="1007674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Regăsirea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imaginii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albe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calibrare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658AD-6706-4189-2990-C2F6172878DE}"/>
              </a:ext>
            </a:extLst>
          </p:cNvPr>
          <p:cNvSpPr txBox="1"/>
          <p:nvPr/>
        </p:nvSpPr>
        <p:spPr>
          <a:xfrm>
            <a:off x="348657" y="1305342"/>
            <a:ext cx="34602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contextul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fotografiei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cu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calibrare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albului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utilizată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determina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pozițiile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centrale ale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microimaginilor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brută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câmpului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poziții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centrale,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centroizi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sunt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esențiale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alinierea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decodarea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corectă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luminous.	</a:t>
            </a:r>
          </a:p>
          <a:p>
            <a:pPr algn="just" fontAlgn="base"/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FC0C26D-DE85-CE79-DEC4-808B7A9C7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4648" y="1223347"/>
            <a:ext cx="7649930" cy="3382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D2BDF3-3D82-8724-03C0-BF4AF2FA3AD2}"/>
              </a:ext>
            </a:extLst>
          </p:cNvPr>
          <p:cNvSpPr txBox="1"/>
          <p:nvPr/>
        </p:nvSpPr>
        <p:spPr>
          <a:xfrm>
            <a:off x="348657" y="4993017"/>
            <a:ext cx="11367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calibrare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albului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captează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obicei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fotografierea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suprafețe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albe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iluminate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uniform cu camera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plenoptică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Astfel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obține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 imagine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brută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care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fiecare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microimagine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 disc uniform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Centroizii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acestor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discuri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corespund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pozițiilor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centrale ale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microimaginilor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  <a:p>
            <a:pPr algn="just" fontAlgn="base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valori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centroizilor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sunt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apoi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utilizate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alinia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microimaginile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brută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câmpului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care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 pas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esențial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decodificarea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câmpului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extragerea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subapertură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52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2664-F841-D9C1-43AC-F0C0D7BC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Regăsirea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centroizilor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microimaginii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EB01B-5299-04D0-7306-002073744380}"/>
              </a:ext>
            </a:extLst>
          </p:cNvPr>
          <p:cNvSpPr txBox="1"/>
          <p:nvPr/>
        </p:nvSpPr>
        <p:spPr>
          <a:xfrm>
            <a:off x="209103" y="1183779"/>
            <a:ext cx="36770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Identificarea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microimaginilor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individuale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utilizând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algoritm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etichetare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conectate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identifica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microimaginile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individuale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binară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centroizilor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determinarea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centroidului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fiecărei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micro-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Centroidul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coordonatelor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 ale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tuturor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pixelilor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albi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micro-imagine.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Stocarea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valorile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centroidului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valorile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centroidului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sunt calculate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stocate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utilizare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ulterioară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valori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folosite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alinia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microimaginile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brută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câmpului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99B4D-2AC2-ACE0-E690-EC73C0E6C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906" y="5108378"/>
            <a:ext cx="1628775" cy="143827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3E4C6BB-2498-F3EA-AE73-3BB695A83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3022" y="1349987"/>
            <a:ext cx="7950599" cy="35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21F2-C19D-E736-4EA0-8C720C9AF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75" y="530942"/>
            <a:ext cx="9404723" cy="894735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Alinierea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microimaginii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E0F24-4FA8-C861-1E14-3383123C471C}"/>
              </a:ext>
            </a:extLst>
          </p:cNvPr>
          <p:cNvSpPr txBox="1"/>
          <p:nvPr/>
        </p:nvSpPr>
        <p:spPr>
          <a:xfrm>
            <a:off x="392296" y="1407257"/>
            <a:ext cx="311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brută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aliniată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deplasarea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fiecărei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microimagini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astfel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încât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său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coincidă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cu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corespunzător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calibrare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După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alinierea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microimaginilor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poate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decodat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extrage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sub-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apertură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separând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rearanjând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microimaginile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baza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centrelor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lor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forma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F29DD3-2033-9ECB-A647-F0240EAA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92" y="1159365"/>
            <a:ext cx="8072869" cy="3800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8C0F6-DF0A-34D1-769E-5B3C73C883A5}"/>
              </a:ext>
            </a:extLst>
          </p:cNvPr>
          <p:cNvSpPr txBox="1"/>
          <p:nvPr/>
        </p:nvSpPr>
        <p:spPr>
          <a:xfrm>
            <a:off x="361704" y="5117113"/>
            <a:ext cx="11468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centroizii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lfp_img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originală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aliniată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ajutorul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clasei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LfpAligner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astfel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încât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microimaginile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Lytro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ordonate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hexagonal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rearanjate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într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grilă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dreptunghiulară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expunând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rezoluție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consistentă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combinarea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sub-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apertură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poate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implica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estimarea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adâncimii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refocalizarea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funcție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aplicație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Alinierea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corectă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microimaginilor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crucială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evita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distorsiunile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artefactele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neclaritățile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asigurând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astfel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reprezintă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cu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acuratețe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capturat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27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1636-8328-6742-FCA7-6A4D1176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533"/>
            <a:ext cx="9404723" cy="869088"/>
          </a:xfrm>
        </p:spPr>
        <p:txBody>
          <a:bodyPr/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Extragerea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diferitelor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perspective (Sub-Aperture images) din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cu camp 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D223E-8E4C-988E-7136-195A338FD4D9}"/>
              </a:ext>
            </a:extLst>
          </p:cNvPr>
          <p:cNvSpPr txBox="1"/>
          <p:nvPr/>
        </p:nvSpPr>
        <p:spPr>
          <a:xfrm>
            <a:off x="646111" y="5085608"/>
            <a:ext cx="10932512" cy="149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Imaginile de sub-apertură sunt obținute din imaginea câmpului luminos prin selectarea pixelilor aflați în aceleași poziții sub fiecare microlentilă și rearanjarea lor pe baza pozițiilor respective.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Redarea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vederilor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perspectivă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cunoscute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sub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numele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SAI (Sub-Aperture Images),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dintr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-o imagine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aliniată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câmpului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lfp_img_align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realizată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un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obiect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LfpExtractor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rezultată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vp_img_arr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afișată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diferite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moduri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continuare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0AC3E-DD73-DE6F-55A2-D0D29BA60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5" b="7777"/>
          <a:stretch/>
        </p:blipFill>
        <p:spPr>
          <a:xfrm>
            <a:off x="285884" y="1552543"/>
            <a:ext cx="4340937" cy="2706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8D895D-83C8-AAB2-492A-3C39AE9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821" y="891982"/>
            <a:ext cx="7506627" cy="365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1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F27C-23C2-55EB-BEB5-B52F6788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8676"/>
          </a:xfrm>
        </p:spPr>
        <p:txBody>
          <a:bodyPr/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Schimbarea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computațională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focalizării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E2B33-CEBE-69DC-C85E-ECCF934CC8D6}"/>
              </a:ext>
            </a:extLst>
          </p:cNvPr>
          <p:cNvSpPr txBox="1"/>
          <p:nvPr/>
        </p:nvSpPr>
        <p:spPr>
          <a:xfrm>
            <a:off x="646111" y="1562253"/>
            <a:ext cx="45867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Schimbarea focalizării: focalizarea imaginii poate fi apoi schimbată computațional. Acest lucru se realizează prin funcția shit and sum a imaginilor de sub-apertura. Cantitatea deplasării determină planul focalizării.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o-RO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Generare imagine refocalizată: imaginea finală refocalizată este generată prin combinarea imaginilor de sub-apertura deplasate. Această imagine va avea un plan de focalizare diferit față de imaginea originală.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Capacitatea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binecunoscută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focalizare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sintetică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câmpului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luminos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gestionată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LfpRefocuser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cu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setarea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exemplară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parametrului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a=[-1,</a:t>
            </a: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care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controlează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intervalul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refocalizare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9EF69-69A3-F92D-DEC8-C282A7A75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64" y="168620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21546-041A-2596-4C56-D3FC7AEA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ad</a:t>
            </a:r>
            <a:r>
              <a:rPr lang="ro-RO" dirty="0"/>
              <a:t>âncimii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8ACF1-9F4F-2737-DCCF-8F1A317AC4FC}"/>
              </a:ext>
            </a:extLst>
          </p:cNvPr>
          <p:cNvSpPr txBox="1"/>
          <p:nvPr/>
        </p:nvSpPr>
        <p:spPr>
          <a:xfrm>
            <a:off x="646111" y="1399337"/>
            <a:ext cx="108997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Vederea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stereo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tehnică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utilizată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estima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obiect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punctual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două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camere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Fundamentul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vederii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stereo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similar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percepția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viziunea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umană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bazează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triangularea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razelor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multe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puncte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vedere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Principiul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estimării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stereo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implică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observații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nivel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pixel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brută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înregistrată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camera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plenoptic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singură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imagine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captată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cameră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plenoptică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sunt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înregistrate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informații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multe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puncte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vedere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diferite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găsirea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corespondențelor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puncte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vedere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se pot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estima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obiectelor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scenă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algn="just"/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punct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scenă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calculată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disparitatea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folosind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formula: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Corespondențele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multor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pixeli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încorporate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estimare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probabilistică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similară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actualizare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filtru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Kalman.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Această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probabilistică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apoi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rafinată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ajutorul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eliminare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valorilor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aberante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bazate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Naive Bayes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rafinare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ajutorul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filtru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bilateral.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9CB90-D757-1272-C519-B1A1F1AA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60" y="4307246"/>
            <a:ext cx="1152525" cy="88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ADFC0-65CE-4EC2-AFEA-1E09EFF6EE32}"/>
              </a:ext>
            </a:extLst>
          </p:cNvPr>
          <p:cNvSpPr txBox="1"/>
          <p:nvPr/>
        </p:nvSpPr>
        <p:spPr>
          <a:xfrm>
            <a:off x="5252821" y="4307246"/>
            <a:ext cx="6121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o-RO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o-RO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distanța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focală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camerei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ro-RO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linia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bază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care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distanța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dintre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cele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două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camere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074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DB67-7095-3FD6-EEC5-E6A9B4BF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ad</a:t>
            </a:r>
            <a:r>
              <a:rPr lang="ro-RO" dirty="0"/>
              <a:t>âncimii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67957C-9A0B-C0D5-AC92-FEC1100698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040" y="1213734"/>
            <a:ext cx="3302365" cy="24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4DA8C-AE44-EFC4-5639-BDF89FB9A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770" y="3724167"/>
            <a:ext cx="2970903" cy="2970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45CB4-7E5F-8780-021E-9876937FC457}"/>
              </a:ext>
            </a:extLst>
          </p:cNvPr>
          <p:cNvSpPr txBox="1"/>
          <p:nvPr/>
        </p:nvSpPr>
        <p:spPr>
          <a:xfrm>
            <a:off x="646111" y="1525557"/>
            <a:ext cx="648631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disparității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Disparitatea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referă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diferența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locație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aceluiași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punct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dintr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-o imagine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într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-un plan 3D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atunci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când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proiectat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două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perspective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diferite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văzute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două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camere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diferite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calculează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diferența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dintre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distanța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orizontală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pixelilor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punctului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camerei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stânga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camerei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dreapta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adâncimea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invers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proporțională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disparitatea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cât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disparitatea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mare,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atât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obiectul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aproape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bază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camerei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cât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disparitatea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mică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cu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atât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obiectul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departe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bază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Potrivire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stereo: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punct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stânga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punctul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corespunzător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dreapta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găsit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folosind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potrivirea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layout-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fereastră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pixeli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stânga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luată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folosită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ca layout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găsi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fereastră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potrivită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aceeași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dimensiune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dreapta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754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E645-7007-B50A-97EA-4ADE0BE1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C6CE-D1E8-C822-BAED-AEBCBBA74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95948"/>
            <a:ext cx="6063875" cy="5196949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Flexibilitate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Versatilitate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Captură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Refocalizare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Camerele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plenoptice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permit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capturarea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câmpului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luminos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refocalizarea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imaginilor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după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capturare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Manipularea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Profunzimii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Utilizatorii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pot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explora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diferite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planuri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focalizare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permițând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analize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detaliate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ale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scenelor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complexe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Biblioteca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Plenopticam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Procesare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Avansată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Plenopticam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oferă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funcții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avansate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imaginilor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plenoptice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inclusiv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alinierea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refocalizarea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computațională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Robuști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precum "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Deplasarea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Suma"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"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Refocalizarea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 la Zero" sunt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implementați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asigura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calitate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superioară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flexibilitate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Beneficii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Diverse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Domenii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Cercetare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Dezvoltare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Instrument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esențial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cercetarea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domeniul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opticii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imagisticii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computaționale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Practice: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Utilizat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fotografie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cinematografie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științifice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obține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imagini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detaliate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focalizate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Perspective de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Viitor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Îmbunătățiri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Tehnologice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Continuarea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dezvoltării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tehnologiei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camerelor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plenoptice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algoritmilor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procesare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deschide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oportunități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imagistica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computațională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Expansiune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Noi: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Integrarea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domenii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emergente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precum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realitatea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augmentată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virtuală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FDDA81-9EF4-B4D4-A2DA-4EB12989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559" y="2254040"/>
            <a:ext cx="5026299" cy="328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89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9FF2-6A15-34F5-7BE1-80BA674BE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16" y="297754"/>
            <a:ext cx="4291341" cy="654113"/>
          </a:xfrm>
        </p:spPr>
        <p:txBody>
          <a:bodyPr/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Camera Plenoptică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Lytro Illum V2 Professional Light Field Camera Review | ePHOTOzine">
            <a:extLst>
              <a:ext uri="{FF2B5EF4-FFF2-40B4-BE49-F238E27FC236}">
                <a16:creationId xmlns:a16="http://schemas.microsoft.com/office/drawing/2014/main" id="{059C53C0-703C-B37C-918A-B5A5766E28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5178" y="3914375"/>
            <a:ext cx="2942163" cy="25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4700CC-DF7B-E962-1848-ADAF7A7C4B8E}"/>
              </a:ext>
            </a:extLst>
          </p:cNvPr>
          <p:cNvSpPr txBox="1"/>
          <p:nvPr/>
        </p:nvSpPr>
        <p:spPr>
          <a:xfrm>
            <a:off x="697116" y="1102578"/>
            <a:ext cx="44451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Funcția </a:t>
            </a:r>
            <a:r>
              <a:rPr lang="ro-RO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plenoptică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descrie raza de lumină de-a lungul căii sale de propagare. Este o </a:t>
            </a:r>
            <a:r>
              <a:rPr lang="ro-RO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functie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7 variabile, acestea fiind coordonatele spațiale 3-D care definesc punctul prin care trece raza,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coordonatele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unghiulare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ce definesc direcția acesteia, lungimea de unda a luminii și variabila de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timp.</a:t>
            </a:r>
            <a:br>
              <a:rPr lang="ro-RO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funcția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plenoptică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când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radiația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variază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timp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radiația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monocromatică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radiația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variaza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de-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alungul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căii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propagare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br>
              <a:rPr lang="ro-RO" sz="1600" b="0" i="0" dirty="0">
                <a:solidFill>
                  <a:srgbClr val="DBDEE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b="0" i="0" dirty="0">
              <a:solidFill>
                <a:srgbClr val="DBDEE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Camera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plenoptică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cameră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nestandard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care are ca element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distinctiv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câmp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microlentile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(microlens array)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plasat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între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lentila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camerei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(main lens)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senzorul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CCD (photosensor).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desenul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următor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campul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microlentile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afla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focalizat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lentilei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principale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CCD-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microlentilelor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8F90F4-49DE-E523-6E53-55B6CA780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45" y="1233069"/>
            <a:ext cx="6096739" cy="250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49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70544E-E422-6D75-C132-A3B486E6ED74}"/>
              </a:ext>
            </a:extLst>
          </p:cNvPr>
          <p:cNvSpPr txBox="1"/>
          <p:nvPr/>
        </p:nvSpPr>
        <p:spPr>
          <a:xfrm>
            <a:off x="306309" y="3629823"/>
            <a:ext cx="115793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600" b="0" i="0" dirty="0">
                <a:solidFill>
                  <a:srgbClr val="DBDEE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Obiect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Captarea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Luminii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Razele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obiect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trec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diafragma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camerei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Această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diafragmă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controlează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cantitatea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care p</a:t>
            </a:r>
            <a:r>
              <a:rPr lang="ro-RO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ătrunde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distribuția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acesteia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lentila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o-RO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Lentila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focalizează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razele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forma o imagine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intermediară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Acest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lucru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similar cu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care o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lentilă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standard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cameră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focalizează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lumina pe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senzor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Lentila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are o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anumită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lungime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𝑓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formează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o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anumită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distanță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spatele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său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o-RO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Microlentile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Micro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Înainte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a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ajunge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planul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final al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imaginii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razele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trec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printr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-un array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microlentile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amplasate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aproape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planul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focal al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lentilei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Fiecare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microlentilă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captează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unghiuri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ușor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diferite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creând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multiple micro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fiecărui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punct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pe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intermediară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o-RO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Planul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Imaginii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Razele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ajung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urmă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planul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imaginii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sunt </a:t>
            </a:r>
            <a:r>
              <a:rPr lang="ro-RO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captate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senzorul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camerei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Într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-o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cameră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plenoptică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senzorul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înregistrează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nu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doar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intensitatea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luminii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fiecare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punct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ci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unghiul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din care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razele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ajung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datorită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microlentilelor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Aceste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informații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spațiale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unghiulare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sunt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esențiale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focalizarea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post-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captură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reconstrucția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3D a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scenei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5AEBF6-25FC-CB51-6FBD-7D3A4D9B5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95331" y="74108"/>
            <a:ext cx="7207278" cy="3491394"/>
          </a:xfrm>
        </p:spPr>
      </p:pic>
    </p:spTree>
    <p:extLst>
      <p:ext uri="{BB962C8B-B14F-4D97-AF65-F5344CB8AC3E}">
        <p14:creationId xmlns:p14="http://schemas.microsoft.com/office/powerpoint/2010/main" val="118583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229B-0CD7-1687-0061-CBBE2A32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9" y="553131"/>
            <a:ext cx="9648263" cy="1066667"/>
          </a:xfrm>
        </p:spPr>
        <p:txBody>
          <a:bodyPr/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Schimbarea computațională a focalizării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CE3E-53E8-1577-D6D0-BDD3E6212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139" y="1569691"/>
            <a:ext cx="10293420" cy="371861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Câmpul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luminous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Light Field)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prezentat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anterior,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intensitatea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luminii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care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traversează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direcție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punct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spațiu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obicei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notat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 𝐿(𝑥,𝑦,𝜃,𝜙)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(𝑥,𝑦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sunt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coordonate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spațiale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senzorul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imagine.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(𝜃,𝜙)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reprezintă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coordonatele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unghiulare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asociate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direcția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razelor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Fiecare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microlentilă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captează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imagine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elementară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imagine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subapertură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Poziția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intersecție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raze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planul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senzorului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descrisă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ajutorul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ecuației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lentilelor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A73B4-B92E-EAC7-A26C-E70F02B80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87" y="4964413"/>
            <a:ext cx="1600423" cy="647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B8CDF-C28C-1543-D944-178B868A6DF4}"/>
              </a:ext>
            </a:extLst>
          </p:cNvPr>
          <p:cNvSpPr txBox="1"/>
          <p:nvPr/>
        </p:nvSpPr>
        <p:spPr>
          <a:xfrm>
            <a:off x="911440" y="5756019"/>
            <a:ext cx="10369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distanța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focală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microlentilelor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𝑑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𝑜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distanța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microlentile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obiect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𝑑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𝑖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distanța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imaginii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microlentile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planul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senzorului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9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1DBF5-A896-B43A-FB8C-1012758C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6408"/>
            <a:ext cx="9687592" cy="140053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Refocalizarea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digitală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cu ajutorul câmpurilor luminoase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3B04-1C06-F363-EB3E-0BE97D8A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6938"/>
            <a:ext cx="11083773" cy="4195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Parametrizarea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câmpului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luminos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Reamintim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câmp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luminos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parametrizat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două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planuri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unul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captează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coordonatele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spațiale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(𝑥,𝑦)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celălalt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captează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coordonatele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unghiulare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(𝜃,𝜙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Această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reprezentare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4D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manipularea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atât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punctului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vedere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cât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focalizării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după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capturarea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imaginii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o-R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	Apertura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sintetică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Refocalizarea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realizează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simularea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computațională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unei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modificări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diafragmei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camerei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Acest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lucru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implică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însumarea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razelor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lumină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converg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într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-un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anumit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punct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din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spațiu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proces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poate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considerat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 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deplasare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adăugare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 (en. </a:t>
            </a:r>
            <a:r>
              <a:rPr lang="ro-RO" sz="1800" dirty="0" err="1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8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800" dirty="0" err="1"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imaginilor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captate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subapertură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o-R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Redarea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bazată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adâncime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ajustarea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razel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care sunt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însumate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funcție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convergența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lor, 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se poate realiza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concentrarea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selectiv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diferite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adâncimi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Din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punct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vedere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matematic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imaginea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focalizată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𝐼</a:t>
            </a:r>
            <a:r>
              <a:rPr 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𝑓</a:t>
            </a:r>
            <a:r>
              <a:rPr lang="ro-RO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poate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exprimată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astfel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9AB7A-F697-0088-EFB9-B658CD1D4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9" b="11084"/>
          <a:stretch/>
        </p:blipFill>
        <p:spPr>
          <a:xfrm>
            <a:off x="3139571" y="5122606"/>
            <a:ext cx="6096851" cy="70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C232E-C7C3-CB08-651D-DAB5B0A1BEDF}"/>
              </a:ext>
            </a:extLst>
          </p:cNvPr>
          <p:cNvSpPr txBox="1"/>
          <p:nvPr/>
        </p:nvSpPr>
        <p:spPr>
          <a:xfrm>
            <a:off x="766916" y="5975261"/>
            <a:ext cx="1096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𝛿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funcția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delta Dirac, 𝑍(𝑥,𝑦,𝜃,𝜙)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câmpul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𝑍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𝑓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adâncimea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focalizare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dorită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9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B8FD-2398-9449-7A0E-F1BDD5E8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Deplasarea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și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Suma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în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Refocalizarea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Computațională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3F64E-4A7E-08C0-7722-9F6DE170B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26604"/>
            <a:ext cx="5248151" cy="4195481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effectLst/>
                <a:latin typeface="gg sans"/>
              </a:rPr>
              <a:t>Concept</a:t>
            </a:r>
            <a:r>
              <a:rPr lang="en-US" dirty="0">
                <a:latin typeface="gg sans"/>
              </a:rPr>
              <a:t>: </a:t>
            </a:r>
            <a:r>
              <a:rPr lang="en-US" b="0" i="0" dirty="0" err="1">
                <a:effectLst/>
                <a:latin typeface="gg sans"/>
              </a:rPr>
              <a:t>Imaginile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capturate</a:t>
            </a:r>
            <a:r>
              <a:rPr lang="en-US" b="0" i="0" dirty="0">
                <a:effectLst/>
                <a:latin typeface="gg sans"/>
              </a:rPr>
              <a:t> din diverse </a:t>
            </a:r>
            <a:r>
              <a:rPr lang="en-US" b="0" i="0" dirty="0" err="1">
                <a:effectLst/>
                <a:latin typeface="gg sans"/>
              </a:rPr>
              <a:t>puncte</a:t>
            </a:r>
            <a:r>
              <a:rPr lang="en-US" b="0" i="0" dirty="0">
                <a:effectLst/>
                <a:latin typeface="gg sans"/>
              </a:rPr>
              <a:t> de </a:t>
            </a:r>
            <a:r>
              <a:rPr lang="en-US" b="0" i="0" dirty="0" err="1">
                <a:effectLst/>
                <a:latin typeface="gg sans"/>
              </a:rPr>
              <a:t>vedere</a:t>
            </a:r>
            <a:r>
              <a:rPr lang="en-US" b="0" i="0" dirty="0">
                <a:effectLst/>
                <a:latin typeface="gg sans"/>
              </a:rPr>
              <a:t> sunt </a:t>
            </a:r>
            <a:r>
              <a:rPr lang="en-US" b="0" i="0" dirty="0" err="1">
                <a:effectLst/>
                <a:latin typeface="gg sans"/>
              </a:rPr>
              <a:t>deplasate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și</a:t>
            </a:r>
            <a:r>
              <a:rPr lang="en-US" b="0" i="0" dirty="0">
                <a:effectLst/>
                <a:latin typeface="gg sans"/>
              </a:rPr>
              <a:t> combinate </a:t>
            </a:r>
            <a:r>
              <a:rPr lang="en-US" b="0" i="0" dirty="0" err="1">
                <a:effectLst/>
                <a:latin typeface="gg sans"/>
              </a:rPr>
              <a:t>pentru</a:t>
            </a:r>
            <a:r>
              <a:rPr lang="en-US" b="0" i="0" dirty="0">
                <a:effectLst/>
                <a:latin typeface="gg sans"/>
              </a:rPr>
              <a:t> a </a:t>
            </a:r>
            <a:r>
              <a:rPr lang="en-US" b="0" i="0" dirty="0" err="1">
                <a:effectLst/>
                <a:latin typeface="gg sans"/>
              </a:rPr>
              <a:t>simula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diferite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planuri</a:t>
            </a:r>
            <a:r>
              <a:rPr lang="en-US" b="0" i="0" dirty="0">
                <a:effectLst/>
                <a:latin typeface="gg sans"/>
              </a:rPr>
              <a:t> de </a:t>
            </a:r>
            <a:r>
              <a:rPr lang="en-US" b="0" i="0" dirty="0" err="1">
                <a:effectLst/>
                <a:latin typeface="gg sans"/>
              </a:rPr>
              <a:t>focalizare</a:t>
            </a:r>
            <a:r>
              <a:rPr lang="en-US" b="0" i="0" dirty="0">
                <a:effectLst/>
                <a:latin typeface="gg sans"/>
              </a:rPr>
              <a:t>. 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gg sans"/>
            </a:endParaRPr>
          </a:p>
          <a:p>
            <a:pPr algn="just"/>
            <a:r>
              <a:rPr lang="en-US" b="0" i="0" dirty="0">
                <a:effectLst/>
                <a:latin typeface="gg sans"/>
              </a:rPr>
              <a:t>Pasul 1 - </a:t>
            </a:r>
            <a:r>
              <a:rPr lang="en-US" b="0" i="0" dirty="0" err="1">
                <a:effectLst/>
                <a:latin typeface="gg sans"/>
              </a:rPr>
              <a:t>Deplasarea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dirty="0" err="1">
                <a:latin typeface="gg sans"/>
              </a:rPr>
              <a:t>i</a:t>
            </a:r>
            <a:r>
              <a:rPr lang="en-US" b="0" i="0" dirty="0" err="1">
                <a:effectLst/>
                <a:latin typeface="gg sans"/>
              </a:rPr>
              <a:t>maginilor</a:t>
            </a:r>
            <a:r>
              <a:rPr lang="en-US" b="0" i="0" dirty="0">
                <a:effectLst/>
                <a:latin typeface="gg sans"/>
              </a:rPr>
              <a:t>: </a:t>
            </a:r>
            <a:r>
              <a:rPr lang="en-US" b="0" i="0" dirty="0" err="1">
                <a:effectLst/>
                <a:latin typeface="gg sans"/>
              </a:rPr>
              <a:t>Fiecare</a:t>
            </a:r>
            <a:r>
              <a:rPr lang="en-US" b="0" i="0" dirty="0">
                <a:effectLst/>
                <a:latin typeface="gg sans"/>
              </a:rPr>
              <a:t> imagine din </a:t>
            </a:r>
            <a:r>
              <a:rPr lang="en-US" b="0" i="0" dirty="0" err="1">
                <a:effectLst/>
                <a:latin typeface="gg sans"/>
              </a:rPr>
              <a:t>setul</a:t>
            </a:r>
            <a:r>
              <a:rPr lang="en-US" b="0" i="0" dirty="0">
                <a:effectLst/>
                <a:latin typeface="gg sans"/>
              </a:rPr>
              <a:t> de </a:t>
            </a:r>
            <a:r>
              <a:rPr lang="en-US" b="0" i="0" dirty="0" err="1">
                <a:effectLst/>
                <a:latin typeface="gg sans"/>
              </a:rPr>
              <a:t>puncte</a:t>
            </a:r>
            <a:r>
              <a:rPr lang="en-US" b="0" i="0" dirty="0">
                <a:effectLst/>
                <a:latin typeface="gg sans"/>
              </a:rPr>
              <a:t> de </a:t>
            </a:r>
            <a:r>
              <a:rPr lang="en-US" b="0" i="0" dirty="0" err="1">
                <a:effectLst/>
                <a:latin typeface="gg sans"/>
              </a:rPr>
              <a:t>vedere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este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deplasată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orizontal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și</a:t>
            </a:r>
            <a:r>
              <a:rPr lang="en-US" b="0" i="0" dirty="0">
                <a:effectLst/>
                <a:latin typeface="gg sans"/>
              </a:rPr>
              <a:t> vertical conform </a:t>
            </a:r>
            <a:r>
              <a:rPr lang="en-US" b="0" i="0" dirty="0" err="1">
                <a:effectLst/>
                <a:latin typeface="gg sans"/>
              </a:rPr>
              <a:t>unui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parametru</a:t>
            </a:r>
            <a:r>
              <a:rPr lang="en-US" b="0" i="0" dirty="0">
                <a:effectLst/>
                <a:latin typeface="gg sans"/>
              </a:rPr>
              <a:t> de </a:t>
            </a:r>
            <a:r>
              <a:rPr lang="en-US" b="0" i="0" dirty="0" err="1">
                <a:effectLst/>
                <a:latin typeface="gg sans"/>
              </a:rPr>
              <a:t>refocalizare</a:t>
            </a:r>
            <a:r>
              <a:rPr lang="en-US" b="0" i="0" dirty="0">
                <a:effectLst/>
                <a:latin typeface="gg sans"/>
              </a:rPr>
              <a:t> a. </a:t>
            </a:r>
            <a:r>
              <a:rPr lang="en-US" b="0" i="0" dirty="0" err="1">
                <a:effectLst/>
                <a:latin typeface="gg sans"/>
              </a:rPr>
              <a:t>Aceste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deplasări</a:t>
            </a:r>
            <a:r>
              <a:rPr lang="en-US" b="0" i="0" dirty="0">
                <a:effectLst/>
                <a:latin typeface="gg sans"/>
              </a:rPr>
              <a:t> permit </a:t>
            </a:r>
            <a:r>
              <a:rPr lang="en-US" b="0" i="0" dirty="0" err="1">
                <a:effectLst/>
                <a:latin typeface="gg sans"/>
              </a:rPr>
              <a:t>alinierea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pixelilor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pentru</a:t>
            </a:r>
            <a:r>
              <a:rPr lang="en-US" b="0" i="0" dirty="0">
                <a:effectLst/>
                <a:latin typeface="gg sans"/>
              </a:rPr>
              <a:t> un plan de </a:t>
            </a:r>
            <a:r>
              <a:rPr lang="en-US" b="0" i="0" dirty="0" err="1">
                <a:effectLst/>
                <a:latin typeface="gg sans"/>
              </a:rPr>
              <a:t>focalizare</a:t>
            </a:r>
            <a:r>
              <a:rPr lang="en-US" b="0" i="0" dirty="0">
                <a:effectLst/>
                <a:latin typeface="gg sans"/>
              </a:rPr>
              <a:t> specific.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63CAD-FF1E-E29C-A04D-018ED81EE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252"/>
            <a:ext cx="5692524" cy="510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97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5813-FE74-072B-1673-4BD9BEEF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Deplasarea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și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Suma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în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Refocalizarea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Computațională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6E27-46A6-1A27-ADB2-80D7C3D52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39761"/>
            <a:ext cx="6077031" cy="4195481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gg sans"/>
              </a:rPr>
              <a:t>Pasul 2 - Suma </a:t>
            </a:r>
            <a:r>
              <a:rPr lang="en-US" dirty="0" err="1">
                <a:latin typeface="gg sans"/>
              </a:rPr>
              <a:t>i</a:t>
            </a:r>
            <a:r>
              <a:rPr lang="en-US" b="0" i="0" dirty="0" err="1">
                <a:effectLst/>
                <a:latin typeface="gg sans"/>
              </a:rPr>
              <a:t>maginilor</a:t>
            </a:r>
            <a:r>
              <a:rPr lang="en-US" b="0" i="0" dirty="0">
                <a:effectLst/>
                <a:latin typeface="gg sans"/>
              </a:rPr>
              <a:t>: </a:t>
            </a:r>
            <a:r>
              <a:rPr lang="en-US" b="0" i="0" dirty="0" err="1">
                <a:effectLst/>
                <a:latin typeface="gg sans"/>
              </a:rPr>
              <a:t>Imaginile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deplasate</a:t>
            </a:r>
            <a:r>
              <a:rPr lang="en-US" b="0" i="0" dirty="0">
                <a:effectLst/>
                <a:latin typeface="gg sans"/>
              </a:rPr>
              <a:t> sunt combinate (</a:t>
            </a:r>
            <a:r>
              <a:rPr lang="en-US" b="0" i="0" dirty="0" err="1">
                <a:effectLst/>
                <a:latin typeface="gg sans"/>
              </a:rPr>
              <a:t>sumate</a:t>
            </a:r>
            <a:r>
              <a:rPr lang="en-US" b="0" i="0" dirty="0">
                <a:effectLst/>
                <a:latin typeface="gg sans"/>
              </a:rPr>
              <a:t>) </a:t>
            </a:r>
            <a:r>
              <a:rPr lang="en-US" b="0" i="0" dirty="0" err="1">
                <a:effectLst/>
                <a:latin typeface="gg sans"/>
              </a:rPr>
              <a:t>pentru</a:t>
            </a:r>
            <a:r>
              <a:rPr lang="en-US" b="0" i="0" dirty="0">
                <a:effectLst/>
                <a:latin typeface="gg sans"/>
              </a:rPr>
              <a:t> a produce o imagine </a:t>
            </a:r>
            <a:r>
              <a:rPr lang="en-US" b="0" i="0" dirty="0" err="1">
                <a:effectLst/>
                <a:latin typeface="gg sans"/>
              </a:rPr>
              <a:t>refocalizată</a:t>
            </a:r>
            <a:r>
              <a:rPr lang="en-US" b="0" i="0" dirty="0">
                <a:effectLst/>
                <a:latin typeface="gg sans"/>
              </a:rPr>
              <a:t>. </a:t>
            </a:r>
            <a:r>
              <a:rPr lang="en-US" b="0" i="0" dirty="0" err="1">
                <a:effectLst/>
                <a:latin typeface="gg sans"/>
              </a:rPr>
              <a:t>Combinația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ajută</a:t>
            </a:r>
            <a:r>
              <a:rPr lang="en-US" b="0" i="0" dirty="0">
                <a:effectLst/>
                <a:latin typeface="gg sans"/>
              </a:rPr>
              <a:t> la </a:t>
            </a:r>
            <a:r>
              <a:rPr lang="en-US" b="0" i="0" dirty="0" err="1">
                <a:effectLst/>
                <a:latin typeface="gg sans"/>
              </a:rPr>
              <a:t>integrarea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informațiilor</a:t>
            </a:r>
            <a:r>
              <a:rPr lang="en-US" b="0" i="0" dirty="0">
                <a:effectLst/>
                <a:latin typeface="gg sans"/>
              </a:rPr>
              <a:t> din </a:t>
            </a:r>
            <a:r>
              <a:rPr lang="en-US" b="0" i="0" dirty="0" err="1">
                <a:effectLst/>
                <a:latin typeface="gg sans"/>
              </a:rPr>
              <a:t>diferite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unghiuri</a:t>
            </a:r>
            <a:r>
              <a:rPr lang="en-US" b="0" i="0" dirty="0">
                <a:effectLst/>
                <a:latin typeface="gg sans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𝜃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𝜙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discretizate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i="0" dirty="0">
                <a:effectLst/>
                <a:latin typeface="gg sans"/>
              </a:rPr>
              <a:t>, </a:t>
            </a:r>
            <a:r>
              <a:rPr lang="en-US" b="0" i="0" dirty="0" err="1">
                <a:effectLst/>
                <a:latin typeface="gg sans"/>
              </a:rPr>
              <a:t>ceea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ce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crește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claritatea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și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detaliile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planului</a:t>
            </a:r>
            <a:r>
              <a:rPr lang="en-US" b="0" i="0" dirty="0">
                <a:effectLst/>
                <a:latin typeface="gg sans"/>
              </a:rPr>
              <a:t> de </a:t>
            </a:r>
            <a:r>
              <a:rPr lang="en-US" b="0" i="0" dirty="0" err="1">
                <a:effectLst/>
                <a:latin typeface="gg sans"/>
              </a:rPr>
              <a:t>focalizare</a:t>
            </a:r>
            <a:r>
              <a:rPr lang="en-US" b="0" i="0" dirty="0">
                <a:effectLst/>
                <a:latin typeface="gg sans"/>
              </a:rPr>
              <a:t> ales. </a:t>
            </a:r>
          </a:p>
          <a:p>
            <a:pPr algn="just"/>
            <a:r>
              <a:rPr lang="en-US" b="0" i="0" dirty="0">
                <a:effectLst/>
                <a:latin typeface="gg sans"/>
              </a:rPr>
              <a:t>Pasul 3 - </a:t>
            </a:r>
            <a:r>
              <a:rPr lang="en-US" b="0" i="0" dirty="0" err="1">
                <a:effectLst/>
                <a:latin typeface="gg sans"/>
              </a:rPr>
              <a:t>Interpolare</a:t>
            </a:r>
            <a:r>
              <a:rPr lang="en-US" b="0" i="0" dirty="0">
                <a:effectLst/>
                <a:latin typeface="gg sans"/>
              </a:rPr>
              <a:t> Sub-Pixel </a:t>
            </a:r>
            <a:r>
              <a:rPr lang="en-US" b="0" i="0" dirty="0" err="1">
                <a:effectLst/>
                <a:latin typeface="gg sans"/>
              </a:rPr>
              <a:t>pentru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dirty="0" err="1">
                <a:latin typeface="gg sans"/>
              </a:rPr>
              <a:t>r</a:t>
            </a:r>
            <a:r>
              <a:rPr lang="en-US" b="0" i="0" dirty="0" err="1">
                <a:effectLst/>
                <a:latin typeface="gg sans"/>
              </a:rPr>
              <a:t>afinarea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dirty="0" err="1">
                <a:latin typeface="gg sans"/>
              </a:rPr>
              <a:t>d</a:t>
            </a:r>
            <a:r>
              <a:rPr lang="en-US" b="0" i="0" dirty="0" err="1">
                <a:effectLst/>
                <a:latin typeface="gg sans"/>
              </a:rPr>
              <a:t>etaliilor</a:t>
            </a:r>
            <a:r>
              <a:rPr lang="en-US" b="0" i="0" dirty="0">
                <a:effectLst/>
                <a:latin typeface="gg sans"/>
              </a:rPr>
              <a:t>: Se </a:t>
            </a:r>
            <a:r>
              <a:rPr lang="en-US" b="0" i="0" dirty="0" err="1">
                <a:effectLst/>
                <a:latin typeface="gg sans"/>
              </a:rPr>
              <a:t>utilizează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interpolarea</a:t>
            </a:r>
            <a:r>
              <a:rPr lang="en-US" b="0" i="0" dirty="0">
                <a:effectLst/>
                <a:latin typeface="gg sans"/>
              </a:rPr>
              <a:t> sub-pixel </a:t>
            </a:r>
            <a:r>
              <a:rPr lang="en-US" b="0" i="0" dirty="0" err="1">
                <a:effectLst/>
                <a:latin typeface="gg sans"/>
              </a:rPr>
              <a:t>pentru</a:t>
            </a:r>
            <a:r>
              <a:rPr lang="en-US" b="0" i="0" dirty="0">
                <a:effectLst/>
                <a:latin typeface="gg sans"/>
              </a:rPr>
              <a:t> a </a:t>
            </a:r>
            <a:r>
              <a:rPr lang="en-US" b="0" i="0" dirty="0" err="1">
                <a:effectLst/>
                <a:latin typeface="gg sans"/>
              </a:rPr>
              <a:t>ajusta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pozițiile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pixelilor</a:t>
            </a:r>
            <a:r>
              <a:rPr lang="en-US" b="0" i="0" dirty="0">
                <a:effectLst/>
                <a:latin typeface="gg sans"/>
              </a:rPr>
              <a:t> la </a:t>
            </a:r>
            <a:r>
              <a:rPr lang="en-US" b="0" i="0" dirty="0" err="1">
                <a:effectLst/>
                <a:latin typeface="gg sans"/>
              </a:rPr>
              <a:t>niveluri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foarte</a:t>
            </a:r>
            <a:r>
              <a:rPr lang="en-US" b="0" i="0" dirty="0">
                <a:effectLst/>
                <a:latin typeface="gg sans"/>
              </a:rPr>
              <a:t> fine. </a:t>
            </a:r>
            <a:r>
              <a:rPr lang="en-US" b="0" i="0" dirty="0" err="1">
                <a:effectLst/>
                <a:latin typeface="gg sans"/>
              </a:rPr>
              <a:t>Aceasta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asigură</a:t>
            </a:r>
            <a:r>
              <a:rPr lang="en-US" b="0" i="0" dirty="0">
                <a:effectLst/>
                <a:latin typeface="gg sans"/>
              </a:rPr>
              <a:t> o </a:t>
            </a:r>
            <a:r>
              <a:rPr lang="en-US" b="0" i="0" dirty="0" err="1">
                <a:effectLst/>
                <a:latin typeface="gg sans"/>
              </a:rPr>
              <a:t>aliniere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precisă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și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evită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pierderile</a:t>
            </a:r>
            <a:r>
              <a:rPr lang="en-US" b="0" i="0" dirty="0">
                <a:effectLst/>
                <a:latin typeface="gg sans"/>
              </a:rPr>
              <a:t> de </a:t>
            </a:r>
            <a:r>
              <a:rPr lang="en-US" b="0" i="0" dirty="0" err="1">
                <a:effectLst/>
                <a:latin typeface="gg sans"/>
              </a:rPr>
              <a:t>detalii</a:t>
            </a:r>
            <a:r>
              <a:rPr lang="en-US" b="0" i="0" dirty="0">
                <a:effectLst/>
                <a:latin typeface="gg sans"/>
              </a:rPr>
              <a:t>, </a:t>
            </a:r>
            <a:r>
              <a:rPr lang="en-US" b="0" i="0" dirty="0" err="1">
                <a:effectLst/>
                <a:latin typeface="gg sans"/>
              </a:rPr>
              <a:t>rezultând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într</a:t>
            </a:r>
            <a:r>
              <a:rPr lang="en-US" b="0" i="0" dirty="0">
                <a:effectLst/>
                <a:latin typeface="gg sans"/>
              </a:rPr>
              <a:t>-o imagine </a:t>
            </a:r>
            <a:r>
              <a:rPr lang="en-US" b="0" i="0" dirty="0" err="1">
                <a:effectLst/>
                <a:latin typeface="gg sans"/>
              </a:rPr>
              <a:t>mai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clară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și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mai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exactă</a:t>
            </a:r>
            <a:r>
              <a:rPr lang="en-US" b="0" i="0" dirty="0">
                <a:effectLst/>
                <a:latin typeface="gg sans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CB1071-121D-9762-E0D8-7E8312E5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112" y="1293852"/>
            <a:ext cx="2939072" cy="511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4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EA0A-4E89-8F8F-FA3A-8368BB9B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Schem</a:t>
            </a:r>
            <a:r>
              <a:rPr lang="ro-RO" dirty="0"/>
              <a:t>ă logică refocalizare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D6F316-FE11-7F52-EB4A-037B1A284BA1}"/>
              </a:ext>
            </a:extLst>
          </p:cNvPr>
          <p:cNvSpPr/>
          <p:nvPr/>
        </p:nvSpPr>
        <p:spPr>
          <a:xfrm>
            <a:off x="3263816" y="2217476"/>
            <a:ext cx="1014148" cy="22425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440DF6-3038-E07D-775D-395AEAB7F784}"/>
              </a:ext>
            </a:extLst>
          </p:cNvPr>
          <p:cNvSpPr txBox="1"/>
          <p:nvPr/>
        </p:nvSpPr>
        <p:spPr>
          <a:xfrm>
            <a:off x="5072178" y="3423168"/>
            <a:ext cx="1210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Regăsirea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imaginii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albe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calibrare</a:t>
            </a:r>
            <a:endParaRPr lang="en-US" sz="7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F21E85B-00EE-B5FA-0AA6-6A8D209CAE37}"/>
              </a:ext>
            </a:extLst>
          </p:cNvPr>
          <p:cNvSpPr/>
          <p:nvPr/>
        </p:nvSpPr>
        <p:spPr>
          <a:xfrm>
            <a:off x="6935750" y="2206315"/>
            <a:ext cx="1043443" cy="22425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99E3F1-DCBA-A5F6-9CBE-DA2F9FEC471C}"/>
              </a:ext>
            </a:extLst>
          </p:cNvPr>
          <p:cNvSpPr txBox="1"/>
          <p:nvPr/>
        </p:nvSpPr>
        <p:spPr>
          <a:xfrm>
            <a:off x="8541223" y="6179000"/>
            <a:ext cx="1273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Alinierea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microimaginii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700" dirty="0"/>
          </a:p>
        </p:txBody>
      </p:sp>
      <p:sp>
        <p:nvSpPr>
          <p:cNvPr id="38" name="Arrow: Circular 37">
            <a:extLst>
              <a:ext uri="{FF2B5EF4-FFF2-40B4-BE49-F238E27FC236}">
                <a16:creationId xmlns:a16="http://schemas.microsoft.com/office/drawing/2014/main" id="{73EAF3AA-7250-6095-BBEF-5DB47B5160D6}"/>
              </a:ext>
            </a:extLst>
          </p:cNvPr>
          <p:cNvSpPr/>
          <p:nvPr/>
        </p:nvSpPr>
        <p:spPr>
          <a:xfrm rot="5400000">
            <a:off x="8346234" y="2110817"/>
            <a:ext cx="3975232" cy="3219032"/>
          </a:xfrm>
          <a:prstGeom prst="circularArrow">
            <a:avLst>
              <a:gd name="adj1" fmla="val 12500"/>
              <a:gd name="adj2" fmla="val 1110306"/>
              <a:gd name="adj3" fmla="val 20457681"/>
              <a:gd name="adj4" fmla="val 10711731"/>
              <a:gd name="adj5" fmla="val 125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107FCF-A1A4-7A70-CC8B-CFF99BB4BDF7}"/>
              </a:ext>
            </a:extLst>
          </p:cNvPr>
          <p:cNvSpPr txBox="1"/>
          <p:nvPr/>
        </p:nvSpPr>
        <p:spPr>
          <a:xfrm>
            <a:off x="8602973" y="3467413"/>
            <a:ext cx="14054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latin typeface="Arial" panose="020B0604020202020204" pitchFamily="34" charset="0"/>
                <a:cs typeface="Arial" panose="020B0604020202020204" pitchFamily="34" charset="0"/>
              </a:rPr>
              <a:t>Regăsirea centroizilor microimaginii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034CCB-4040-076E-907A-D6C100821D6F}"/>
              </a:ext>
            </a:extLst>
          </p:cNvPr>
          <p:cNvSpPr txBox="1"/>
          <p:nvPr/>
        </p:nvSpPr>
        <p:spPr>
          <a:xfrm>
            <a:off x="1277542" y="3523354"/>
            <a:ext cx="1210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Citirea și decodarea imaginii</a:t>
            </a:r>
            <a:endParaRPr lang="en-US" sz="700" dirty="0"/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2BF55992-C7FC-68B8-4C1F-2459E26AAF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9" y="1349868"/>
            <a:ext cx="2847067" cy="2084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4BF9BCFD-AE08-9C7B-D207-307A99B7E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60" y="1257968"/>
            <a:ext cx="3004510" cy="220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BC95C84-FCB8-5AD6-84FC-2FAF8A92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93" y="1193223"/>
            <a:ext cx="2334493" cy="228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7956A929-E173-794F-2789-D37AAF0D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73" y="4304254"/>
            <a:ext cx="2778877" cy="1888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>
            <a:extLst>
              <a:ext uri="{FF2B5EF4-FFF2-40B4-BE49-F238E27FC236}">
                <a16:creationId xmlns:a16="http://schemas.microsoft.com/office/drawing/2014/main" id="{64320344-8CC8-75A0-BAB7-7FD1AA87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734" y="4155820"/>
            <a:ext cx="2827518" cy="2023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0F16D375-1516-E7DD-DE76-31E08A2B92D0}"/>
              </a:ext>
            </a:extLst>
          </p:cNvPr>
          <p:cNvSpPr/>
          <p:nvPr/>
        </p:nvSpPr>
        <p:spPr>
          <a:xfrm rot="10800000">
            <a:off x="6029252" y="5136325"/>
            <a:ext cx="1506938" cy="22425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467048-D6E9-FC58-6CF1-A51AA2687323}"/>
              </a:ext>
            </a:extLst>
          </p:cNvPr>
          <p:cNvSpPr txBox="1"/>
          <p:nvPr/>
        </p:nvSpPr>
        <p:spPr>
          <a:xfrm>
            <a:off x="3653015" y="6238206"/>
            <a:ext cx="2089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>
                <a:latin typeface="Arial" panose="020B0604020202020204" pitchFamily="34" charset="0"/>
                <a:cs typeface="Arial" panose="020B0604020202020204" pitchFamily="34" charset="0"/>
              </a:rPr>
              <a:t>Extragerea imaginilor de sub-apertura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8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D0899A-D039-845F-C335-D077B6E3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30" y="346392"/>
            <a:ext cx="9760973" cy="1255414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Citirea și decodarea imaginii captate de către camera Illum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CEAB1-C521-BD12-3BE7-E55A7C9A1B63}"/>
              </a:ext>
            </a:extLst>
          </p:cNvPr>
          <p:cNvSpPr txBox="1"/>
          <p:nvPr/>
        </p:nvSpPr>
        <p:spPr>
          <a:xfrm>
            <a:off x="3953629" y="5632662"/>
            <a:ext cx="81831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Încărcarea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decodarea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Illum brute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necesară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nivel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binar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înainte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calibrare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deoarece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payloadul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antetului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fișierului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conține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metadate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utilizate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selectarea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fișierului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unei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calibrare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albului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respectiv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27E21C-CDF1-9D31-0F7F-FB48FE2A3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2627" y="1601806"/>
            <a:ext cx="7742238" cy="3374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B4F689-5EF8-B7C8-6307-771C385F8440}"/>
              </a:ext>
            </a:extLst>
          </p:cNvPr>
          <p:cNvSpPr txBox="1"/>
          <p:nvPr/>
        </p:nvSpPr>
        <p:spPr>
          <a:xfrm>
            <a:off x="296436" y="1601806"/>
            <a:ext cx="32953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Biblioteca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Plenopticam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facilitează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pașii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necesari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citi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calibra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descompune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fotografie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Lytro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Illum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așa-numitele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apertura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(SAI). </a:t>
            </a:r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corespund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vederilor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perspectivă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într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-un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câmp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pot fi considerate ca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punct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vedere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captate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serie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camere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cu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distanță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constantă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Deoarece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camerele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plenoptice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prezintă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inerent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această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reprezentare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descompunerea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demonstrată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aici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sarcină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crucială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imagistica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câmpului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luminos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6084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649</TotalTime>
  <Words>2081</Words>
  <Application>Microsoft Office PowerPoint</Application>
  <PresentationFormat>Widescreen</PresentationFormat>
  <Paragraphs>102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gg sans</vt:lpstr>
      <vt:lpstr>Times New Roman</vt:lpstr>
      <vt:lpstr>Wingdings 3</vt:lpstr>
      <vt:lpstr>Ion</vt:lpstr>
      <vt:lpstr>Plenopticam - Aplicație a fotografiei cu câmp de lumină</vt:lpstr>
      <vt:lpstr>Camera Plenoptică</vt:lpstr>
      <vt:lpstr>PowerPoint Presentation</vt:lpstr>
      <vt:lpstr>Schimbarea computațională a focalizării</vt:lpstr>
      <vt:lpstr>Refocalizarea digitală cu ajutorul câmpurilor luminoase</vt:lpstr>
      <vt:lpstr>Deplasarea și Suma în Refocalizarea Computațională</vt:lpstr>
      <vt:lpstr>Deplasarea și Suma în Refocalizarea Computațională</vt:lpstr>
      <vt:lpstr>Schemă logică refocalizare</vt:lpstr>
      <vt:lpstr>Citirea și decodarea imaginii captate de către camera Illum</vt:lpstr>
      <vt:lpstr>Regăsirea imaginii albe de calibrare</vt:lpstr>
      <vt:lpstr>Regăsirea centroizilor microimaginii</vt:lpstr>
      <vt:lpstr>Alinierea microimaginii </vt:lpstr>
      <vt:lpstr>Extragerea diferitelor perspective (Sub-Aperture images) din imaginea cu camp de lumină.</vt:lpstr>
      <vt:lpstr>Schimbarea computațională a focalizării</vt:lpstr>
      <vt:lpstr>Estimarea adâncimii</vt:lpstr>
      <vt:lpstr>Estimarea adâncimii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Plenopticam - Aplicație a fotografiei cu câmp de lumină</dc:title>
  <dc:creator>vlady 1200</dc:creator>
  <cp:lastModifiedBy>Alex-Costin TIŢU (108331)</cp:lastModifiedBy>
  <cp:revision>103</cp:revision>
  <dcterms:created xsi:type="dcterms:W3CDTF">2024-05-10T08:55:19Z</dcterms:created>
  <dcterms:modified xsi:type="dcterms:W3CDTF">2024-05-24T23:28:45Z</dcterms:modified>
</cp:coreProperties>
</file>